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 id="262" r:id="rId7"/>
    <p:sldId id="263" r:id="rId8"/>
    <p:sldId id="264" r:id="rId9"/>
    <p:sldId id="266" r:id="rId10"/>
    <p:sldId id="267"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E532A4EB-9989-4CDD-A2CE-E7A3D4FC60C1}"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9C2CC19-5E0C-4EC8-B643-858C74FA0899}" type="slidenum">
              <a:rPr lang="ar-EG" smtClean="0"/>
              <a:t>‹#›</a:t>
            </a:fld>
            <a:endParaRPr lang="ar-EG"/>
          </a:p>
        </p:txBody>
      </p:sp>
    </p:spTree>
    <p:extLst>
      <p:ext uri="{BB962C8B-B14F-4D97-AF65-F5344CB8AC3E}">
        <p14:creationId xmlns:p14="http://schemas.microsoft.com/office/powerpoint/2010/main" val="3180137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532A4EB-9989-4CDD-A2CE-E7A3D4FC60C1}"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9C2CC19-5E0C-4EC8-B643-858C74FA0899}" type="slidenum">
              <a:rPr lang="ar-EG" smtClean="0"/>
              <a:t>‹#›</a:t>
            </a:fld>
            <a:endParaRPr lang="ar-EG"/>
          </a:p>
        </p:txBody>
      </p:sp>
    </p:spTree>
    <p:extLst>
      <p:ext uri="{BB962C8B-B14F-4D97-AF65-F5344CB8AC3E}">
        <p14:creationId xmlns:p14="http://schemas.microsoft.com/office/powerpoint/2010/main" val="2643319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532A4EB-9989-4CDD-A2CE-E7A3D4FC60C1}"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9C2CC19-5E0C-4EC8-B643-858C74FA0899}" type="slidenum">
              <a:rPr lang="ar-EG" smtClean="0"/>
              <a:t>‹#›</a:t>
            </a:fld>
            <a:endParaRPr lang="ar-EG"/>
          </a:p>
        </p:txBody>
      </p:sp>
    </p:spTree>
    <p:extLst>
      <p:ext uri="{BB962C8B-B14F-4D97-AF65-F5344CB8AC3E}">
        <p14:creationId xmlns:p14="http://schemas.microsoft.com/office/powerpoint/2010/main" val="3096058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532A4EB-9989-4CDD-A2CE-E7A3D4FC60C1}"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9C2CC19-5E0C-4EC8-B643-858C74FA0899}" type="slidenum">
              <a:rPr lang="ar-EG" smtClean="0"/>
              <a:t>‹#›</a:t>
            </a:fld>
            <a:endParaRPr lang="ar-EG"/>
          </a:p>
        </p:txBody>
      </p:sp>
    </p:spTree>
    <p:extLst>
      <p:ext uri="{BB962C8B-B14F-4D97-AF65-F5344CB8AC3E}">
        <p14:creationId xmlns:p14="http://schemas.microsoft.com/office/powerpoint/2010/main" val="30634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32A4EB-9989-4CDD-A2CE-E7A3D4FC60C1}"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9C2CC19-5E0C-4EC8-B643-858C74FA0899}" type="slidenum">
              <a:rPr lang="ar-EG" smtClean="0"/>
              <a:t>‹#›</a:t>
            </a:fld>
            <a:endParaRPr lang="ar-EG"/>
          </a:p>
        </p:txBody>
      </p:sp>
    </p:spTree>
    <p:extLst>
      <p:ext uri="{BB962C8B-B14F-4D97-AF65-F5344CB8AC3E}">
        <p14:creationId xmlns:p14="http://schemas.microsoft.com/office/powerpoint/2010/main" val="244078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E532A4EB-9989-4CDD-A2CE-E7A3D4FC60C1}" type="datetimeFigureOut">
              <a:rPr lang="ar-EG" smtClean="0"/>
              <a:t>23/05/1442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9C2CC19-5E0C-4EC8-B643-858C74FA0899}" type="slidenum">
              <a:rPr lang="ar-EG" smtClean="0"/>
              <a:t>‹#›</a:t>
            </a:fld>
            <a:endParaRPr lang="ar-EG"/>
          </a:p>
        </p:txBody>
      </p:sp>
    </p:spTree>
    <p:extLst>
      <p:ext uri="{BB962C8B-B14F-4D97-AF65-F5344CB8AC3E}">
        <p14:creationId xmlns:p14="http://schemas.microsoft.com/office/powerpoint/2010/main" val="59435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E532A4EB-9989-4CDD-A2CE-E7A3D4FC60C1}" type="datetimeFigureOut">
              <a:rPr lang="ar-EG" smtClean="0"/>
              <a:t>23/05/1442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9C2CC19-5E0C-4EC8-B643-858C74FA0899}" type="slidenum">
              <a:rPr lang="ar-EG" smtClean="0"/>
              <a:t>‹#›</a:t>
            </a:fld>
            <a:endParaRPr lang="ar-EG"/>
          </a:p>
        </p:txBody>
      </p:sp>
    </p:spTree>
    <p:extLst>
      <p:ext uri="{BB962C8B-B14F-4D97-AF65-F5344CB8AC3E}">
        <p14:creationId xmlns:p14="http://schemas.microsoft.com/office/powerpoint/2010/main" val="902749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E532A4EB-9989-4CDD-A2CE-E7A3D4FC60C1}" type="datetimeFigureOut">
              <a:rPr lang="ar-EG" smtClean="0"/>
              <a:t>23/05/1442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9C2CC19-5E0C-4EC8-B643-858C74FA0899}" type="slidenum">
              <a:rPr lang="ar-EG" smtClean="0"/>
              <a:t>‹#›</a:t>
            </a:fld>
            <a:endParaRPr lang="ar-EG"/>
          </a:p>
        </p:txBody>
      </p:sp>
    </p:spTree>
    <p:extLst>
      <p:ext uri="{BB962C8B-B14F-4D97-AF65-F5344CB8AC3E}">
        <p14:creationId xmlns:p14="http://schemas.microsoft.com/office/powerpoint/2010/main" val="2754928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2A4EB-9989-4CDD-A2CE-E7A3D4FC60C1}" type="datetimeFigureOut">
              <a:rPr lang="ar-EG" smtClean="0"/>
              <a:t>23/05/1442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9C2CC19-5E0C-4EC8-B643-858C74FA0899}" type="slidenum">
              <a:rPr lang="ar-EG" smtClean="0"/>
              <a:t>‹#›</a:t>
            </a:fld>
            <a:endParaRPr lang="ar-EG"/>
          </a:p>
        </p:txBody>
      </p:sp>
    </p:spTree>
    <p:extLst>
      <p:ext uri="{BB962C8B-B14F-4D97-AF65-F5344CB8AC3E}">
        <p14:creationId xmlns:p14="http://schemas.microsoft.com/office/powerpoint/2010/main" val="5002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32A4EB-9989-4CDD-A2CE-E7A3D4FC60C1}" type="datetimeFigureOut">
              <a:rPr lang="ar-EG" smtClean="0"/>
              <a:t>23/05/1442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9C2CC19-5E0C-4EC8-B643-858C74FA0899}" type="slidenum">
              <a:rPr lang="ar-EG" smtClean="0"/>
              <a:t>‹#›</a:t>
            </a:fld>
            <a:endParaRPr lang="ar-EG"/>
          </a:p>
        </p:txBody>
      </p:sp>
    </p:spTree>
    <p:extLst>
      <p:ext uri="{BB962C8B-B14F-4D97-AF65-F5344CB8AC3E}">
        <p14:creationId xmlns:p14="http://schemas.microsoft.com/office/powerpoint/2010/main" val="345466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32A4EB-9989-4CDD-A2CE-E7A3D4FC60C1}" type="datetimeFigureOut">
              <a:rPr lang="ar-EG" smtClean="0"/>
              <a:t>23/05/1442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9C2CC19-5E0C-4EC8-B643-858C74FA0899}" type="slidenum">
              <a:rPr lang="ar-EG" smtClean="0"/>
              <a:t>‹#›</a:t>
            </a:fld>
            <a:endParaRPr lang="ar-EG"/>
          </a:p>
        </p:txBody>
      </p:sp>
    </p:spTree>
    <p:extLst>
      <p:ext uri="{BB962C8B-B14F-4D97-AF65-F5344CB8AC3E}">
        <p14:creationId xmlns:p14="http://schemas.microsoft.com/office/powerpoint/2010/main" val="2027094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532A4EB-9989-4CDD-A2CE-E7A3D4FC60C1}" type="datetimeFigureOut">
              <a:rPr lang="ar-EG" smtClean="0"/>
              <a:t>23/05/1442</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C2CC19-5E0C-4EC8-B643-858C74FA0899}" type="slidenum">
              <a:rPr lang="ar-EG" smtClean="0"/>
              <a:t>‹#›</a:t>
            </a:fld>
            <a:endParaRPr lang="ar-EG"/>
          </a:p>
        </p:txBody>
      </p:sp>
    </p:spTree>
    <p:extLst>
      <p:ext uri="{BB962C8B-B14F-4D97-AF65-F5344CB8AC3E}">
        <p14:creationId xmlns:p14="http://schemas.microsoft.com/office/powerpoint/2010/main" val="2180084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74419"/>
            <a:ext cx="8568952" cy="1426389"/>
          </a:xfrm>
        </p:spPr>
        <p:txBody>
          <a:bodyPr>
            <a:normAutofit/>
          </a:bodyPr>
          <a:lstStyle/>
          <a:p>
            <a:r>
              <a:rPr lang="en-US" sz="2000" b="1" dirty="0" err="1"/>
              <a:t>Banha</a:t>
            </a:r>
            <a:r>
              <a:rPr lang="en-US" sz="2000" b="1" dirty="0"/>
              <a:t> University</a:t>
            </a:r>
            <a:br>
              <a:rPr lang="en-US" sz="2000" b="1" dirty="0"/>
            </a:br>
            <a:r>
              <a:rPr lang="en-US" sz="2000" b="1" dirty="0"/>
              <a:t>Faculty of Arts </a:t>
            </a:r>
            <a:br>
              <a:rPr lang="en-US" sz="2000" b="1" dirty="0"/>
            </a:br>
            <a:r>
              <a:rPr lang="en-US" sz="2000" b="1" dirty="0"/>
              <a:t>English Department</a:t>
            </a:r>
            <a:endParaRPr lang="ar-EG" sz="2000" b="1" dirty="0"/>
          </a:p>
        </p:txBody>
      </p:sp>
      <p:sp>
        <p:nvSpPr>
          <p:cNvPr id="3" name="Subtitle 2"/>
          <p:cNvSpPr>
            <a:spLocks noGrp="1"/>
          </p:cNvSpPr>
          <p:nvPr>
            <p:ph type="subTitle" idx="1"/>
          </p:nvPr>
        </p:nvSpPr>
        <p:spPr>
          <a:xfrm>
            <a:off x="611560" y="1988840"/>
            <a:ext cx="7920880" cy="4032448"/>
          </a:xfrm>
          <a:solidFill>
            <a:srgbClr val="FFC000"/>
          </a:solidFill>
        </p:spPr>
        <p:txBody>
          <a:bodyPr/>
          <a:lstStyle/>
          <a:p>
            <a:r>
              <a:rPr lang="en-US" dirty="0">
                <a:solidFill>
                  <a:schemeClr val="tx1"/>
                </a:solidFill>
                <a:effectLst>
                  <a:outerShdw blurRad="38100" dist="38100" dir="2700000" algn="tl">
                    <a:srgbClr val="000000">
                      <a:alpha val="43137"/>
                    </a:srgbClr>
                  </a:outerShdw>
                </a:effectLst>
              </a:rPr>
              <a:t>Writing in English </a:t>
            </a:r>
          </a:p>
          <a:p>
            <a:r>
              <a:rPr lang="en-US" dirty="0">
                <a:solidFill>
                  <a:srgbClr val="FF0000"/>
                </a:solidFill>
              </a:rPr>
              <a:t>Compiled by</a:t>
            </a:r>
          </a:p>
          <a:p>
            <a:r>
              <a:rPr lang="en-US" dirty="0">
                <a:solidFill>
                  <a:srgbClr val="FF0000"/>
                </a:solidFill>
              </a:rPr>
              <a:t> </a:t>
            </a:r>
          </a:p>
          <a:p>
            <a:r>
              <a:rPr lang="en-US" dirty="0">
                <a:solidFill>
                  <a:schemeClr val="tx1"/>
                </a:solidFill>
                <a:effectLst>
                  <a:outerShdw blurRad="38100" dist="38100" dir="2700000" algn="tl">
                    <a:srgbClr val="000000">
                      <a:alpha val="43137"/>
                    </a:srgbClr>
                  </a:outerShdw>
                </a:effectLst>
              </a:rPr>
              <a:t>Professor </a:t>
            </a:r>
            <a:r>
              <a:rPr lang="en-US" dirty="0" err="1">
                <a:solidFill>
                  <a:schemeClr val="tx1"/>
                </a:solidFill>
                <a:effectLst>
                  <a:outerShdw blurRad="38100" dist="38100" dir="2700000" algn="tl">
                    <a:srgbClr val="000000">
                      <a:alpha val="43137"/>
                    </a:srgbClr>
                  </a:outerShdw>
                </a:effectLst>
              </a:rPr>
              <a:t>Nazik</a:t>
            </a:r>
            <a:r>
              <a:rPr lang="en-US" dirty="0">
                <a:solidFill>
                  <a:schemeClr val="tx1"/>
                </a:solidFill>
                <a:effectLst>
                  <a:outerShdw blurRad="38100" dist="38100" dir="2700000" algn="tl">
                    <a:srgbClr val="000000">
                      <a:alpha val="43137"/>
                    </a:srgbClr>
                  </a:outerShdw>
                </a:effectLst>
              </a:rPr>
              <a:t> Abdel-</a:t>
            </a:r>
            <a:r>
              <a:rPr lang="en-US" dirty="0" err="1">
                <a:solidFill>
                  <a:schemeClr val="tx1"/>
                </a:solidFill>
                <a:effectLst>
                  <a:outerShdw blurRad="38100" dist="38100" dir="2700000" algn="tl">
                    <a:srgbClr val="000000">
                      <a:alpha val="43137"/>
                    </a:srgbClr>
                  </a:outerShdw>
                </a:effectLst>
              </a:rPr>
              <a:t>Lateef</a:t>
            </a:r>
            <a:endParaRPr lang="en-US" dirty="0">
              <a:solidFill>
                <a:schemeClr val="tx1"/>
              </a:solidFill>
              <a:effectLst>
                <a:outerShdw blurRad="38100" dist="38100" dir="2700000" algn="tl">
                  <a:srgbClr val="000000">
                    <a:alpha val="43137"/>
                  </a:srgbClr>
                </a:outerShdw>
              </a:effectLst>
            </a:endParaRPr>
          </a:p>
          <a:p>
            <a:r>
              <a:rPr lang="en-US" dirty="0">
                <a:solidFill>
                  <a:srgbClr val="FF0000"/>
                </a:solidFill>
              </a:rPr>
              <a:t>PHD, Wales University, </a:t>
            </a:r>
            <a:r>
              <a:rPr lang="en-US" dirty="0" err="1">
                <a:solidFill>
                  <a:srgbClr val="FF0000"/>
                </a:solidFill>
              </a:rPr>
              <a:t>Uk</a:t>
            </a:r>
            <a:endParaRPr lang="en-US" dirty="0">
              <a:solidFill>
                <a:srgbClr val="FF0000"/>
              </a:solidFill>
            </a:endParaRPr>
          </a:p>
          <a:p>
            <a:r>
              <a:rPr lang="en-US" dirty="0">
                <a:solidFill>
                  <a:schemeClr val="tx1"/>
                </a:solidFill>
              </a:rPr>
              <a:t>First Grade</a:t>
            </a:r>
            <a:r>
              <a:rPr lang="en-US" dirty="0"/>
              <a:t> </a:t>
            </a:r>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60649"/>
            <a:ext cx="1905000" cy="115212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274418"/>
            <a:ext cx="2124744" cy="1138358"/>
          </a:xfrm>
          <a:prstGeom prst="rect">
            <a:avLst/>
          </a:prstGeom>
        </p:spPr>
      </p:pic>
    </p:spTree>
    <p:extLst>
      <p:ext uri="{BB962C8B-B14F-4D97-AF65-F5344CB8AC3E}">
        <p14:creationId xmlns:p14="http://schemas.microsoft.com/office/powerpoint/2010/main" val="3348282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a:solidFill>
            <a:srgbClr val="00FFFF"/>
          </a:solidFill>
        </p:spPr>
        <p:txBody>
          <a:bodyPr>
            <a:normAutofit fontScale="90000"/>
          </a:bodyPr>
          <a:lstStyle/>
          <a:p>
            <a:pPr algn="l"/>
            <a:br>
              <a:rPr lang="en-US" sz="3100" b="1" dirty="0"/>
            </a:br>
            <a:r>
              <a:rPr lang="en-US" sz="3100" b="1" dirty="0">
                <a:solidFill>
                  <a:srgbClr val="FF0000"/>
                </a:solidFill>
              </a:rPr>
              <a:t>Example</a:t>
            </a:r>
            <a:br>
              <a:rPr lang="en-US" sz="3100" b="1" dirty="0"/>
            </a:br>
            <a:r>
              <a:rPr lang="en-US" sz="3100" dirty="0"/>
              <a:t>The DJ played classic rock and everyone agreed the music was cool . . . or as some put it, “fierce!” How could I tell my new friends that I preferred country-western? </a:t>
            </a:r>
            <a:br>
              <a:rPr lang="en-US" sz="3100" dirty="0"/>
            </a:br>
            <a:r>
              <a:rPr lang="en-US" sz="3100" dirty="0"/>
              <a:t>Many times things can be alike in one or more ways but still be different.</a:t>
            </a:r>
            <a:br>
              <a:rPr lang="en-US" sz="3100" dirty="0"/>
            </a:br>
            <a:r>
              <a:rPr lang="en-US" sz="3100" dirty="0"/>
              <a:t>In the preceding example, rock and country-western are alike because both are kinds of music, but they are different in style and rhythm. A Venn diagram can</a:t>
            </a:r>
            <a:br>
              <a:rPr lang="en-US" sz="3100" dirty="0"/>
            </a:br>
            <a:r>
              <a:rPr lang="en-US" sz="3100" dirty="0"/>
              <a:t>help you keep track of likenesses and differences as you read </a:t>
            </a:r>
            <a:br>
              <a:rPr lang="en-US" dirty="0"/>
            </a:br>
            <a:endParaRPr lang="ar-EG" dirty="0"/>
          </a:p>
        </p:txBody>
      </p:sp>
    </p:spTree>
    <p:extLst>
      <p:ext uri="{BB962C8B-B14F-4D97-AF65-F5344CB8AC3E}">
        <p14:creationId xmlns:p14="http://schemas.microsoft.com/office/powerpoint/2010/main" val="3963875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0649"/>
            <a:ext cx="7772400" cy="648071"/>
          </a:xfrm>
        </p:spPr>
        <p:txBody>
          <a:bodyPr>
            <a:normAutofit fontScale="90000"/>
          </a:bodyPr>
          <a:lstStyle/>
          <a:p>
            <a:pPr algn="l"/>
            <a:r>
              <a:rPr lang="en-US" dirty="0">
                <a:solidFill>
                  <a:srgbClr val="FF0000"/>
                </a:solidFill>
              </a:rPr>
              <a:t>Lecture one </a:t>
            </a:r>
            <a:endParaRPr lang="ar-EG" dirty="0">
              <a:solidFill>
                <a:srgbClr val="FF0000"/>
              </a:solidFill>
            </a:endParaRPr>
          </a:p>
        </p:txBody>
      </p:sp>
      <p:sp>
        <p:nvSpPr>
          <p:cNvPr id="5" name="Subtitle 4"/>
          <p:cNvSpPr>
            <a:spLocks noGrp="1"/>
          </p:cNvSpPr>
          <p:nvPr>
            <p:ph type="subTitle" idx="1"/>
          </p:nvPr>
        </p:nvSpPr>
        <p:spPr>
          <a:xfrm>
            <a:off x="1043608" y="1196752"/>
            <a:ext cx="7200800" cy="5256584"/>
          </a:xfrm>
          <a:solidFill>
            <a:srgbClr val="FFC000"/>
          </a:solidFill>
        </p:spPr>
        <p:txBody>
          <a:bodyPr>
            <a:normAutofit lnSpcReduction="10000"/>
          </a:bodyPr>
          <a:lstStyle/>
          <a:p>
            <a:pPr algn="l" rtl="0"/>
            <a:r>
              <a:rPr lang="en-US" b="1" u="sng" dirty="0">
                <a:solidFill>
                  <a:schemeClr val="tx1"/>
                </a:solidFill>
              </a:rPr>
              <a:t>Lesson 1: Main Idea and Supporting Details</a:t>
            </a:r>
          </a:p>
          <a:p>
            <a:pPr algn="l" rtl="0"/>
            <a:endParaRPr lang="en-US" b="1" dirty="0"/>
          </a:p>
          <a:p>
            <a:pPr algn="just"/>
            <a:r>
              <a:rPr lang="en-US" b="1" dirty="0"/>
              <a:t>THE MAIN IDEA </a:t>
            </a:r>
            <a:r>
              <a:rPr lang="en-US" dirty="0"/>
              <a:t>is what a selection’s mostly about—the most important thing the author wants readers to know. Other facts in the selection are details that support, or tell more about, the main idea. Sometimes the main idea is stated directly </a:t>
            </a:r>
            <a:br>
              <a:rPr lang="en-US" dirty="0"/>
            </a:br>
            <a:endParaRPr lang="ar-EG" dirty="0"/>
          </a:p>
        </p:txBody>
      </p:sp>
    </p:spTree>
    <p:extLst>
      <p:ext uri="{BB962C8B-B14F-4D97-AF65-F5344CB8AC3E}">
        <p14:creationId xmlns:p14="http://schemas.microsoft.com/office/powerpoint/2010/main" val="4240825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5400600"/>
          </a:xfrm>
          <a:solidFill>
            <a:srgbClr val="FFC000"/>
          </a:solidFill>
        </p:spPr>
        <p:txBody>
          <a:bodyPr>
            <a:normAutofit/>
          </a:bodyPr>
          <a:lstStyle/>
          <a:p>
            <a:pPr algn="l"/>
            <a:r>
              <a:rPr lang="en-US" sz="2400" b="1" dirty="0"/>
              <a:t>Example</a:t>
            </a:r>
            <a:br>
              <a:rPr lang="en-US" sz="2400" b="1" dirty="0"/>
            </a:br>
            <a:r>
              <a:rPr lang="en-US" sz="2400" dirty="0"/>
              <a:t>Grass is one of Earth’s most useful plants. Most people think of it as the stuff that grows in the yard and needs to be mowed, but there are thousands of different kinds. Wheat, rice, and other grains are grasses that help people and animals exist!</a:t>
            </a:r>
            <a:br>
              <a:rPr lang="en-US" sz="2400" dirty="0"/>
            </a:br>
            <a:br>
              <a:rPr lang="en-US" sz="2400" dirty="0"/>
            </a:br>
            <a:r>
              <a:rPr lang="en-US" sz="2400" b="1" dirty="0">
                <a:solidFill>
                  <a:srgbClr val="FF0000"/>
                </a:solidFill>
              </a:rPr>
              <a:t>Clarification</a:t>
            </a:r>
            <a:r>
              <a:rPr lang="en-US" sz="2400" dirty="0"/>
              <a:t> </a:t>
            </a:r>
            <a:br>
              <a:rPr lang="en-US" sz="2400" dirty="0"/>
            </a:br>
            <a:r>
              <a:rPr lang="en-US" sz="2400" dirty="0"/>
              <a:t>The main idea is stated: Grass is a useful plant. But sometimes you have to find the main idea yourself. To do that, use information from the text to figure it out. </a:t>
            </a:r>
            <a:br>
              <a:rPr lang="en-US" sz="2400" dirty="0"/>
            </a:br>
            <a:endParaRPr lang="ar-EG" sz="2400" dirty="0"/>
          </a:p>
        </p:txBody>
      </p:sp>
    </p:spTree>
    <p:extLst>
      <p:ext uri="{BB962C8B-B14F-4D97-AF65-F5344CB8AC3E}">
        <p14:creationId xmlns:p14="http://schemas.microsoft.com/office/powerpoint/2010/main" val="806500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476673"/>
            <a:ext cx="7772400" cy="792087"/>
          </a:xfrm>
        </p:spPr>
        <p:txBody>
          <a:bodyPr/>
          <a:lstStyle/>
          <a:p>
            <a:pPr algn="l"/>
            <a:r>
              <a:rPr lang="en-US" dirty="0">
                <a:solidFill>
                  <a:srgbClr val="FF0000"/>
                </a:solidFill>
              </a:rPr>
              <a:t>Lecture 2</a:t>
            </a:r>
            <a:endParaRPr lang="ar-EG" dirty="0">
              <a:solidFill>
                <a:srgbClr val="FF0000"/>
              </a:solidFill>
            </a:endParaRPr>
          </a:p>
        </p:txBody>
      </p:sp>
      <p:sp>
        <p:nvSpPr>
          <p:cNvPr id="4" name="Subtitle 3"/>
          <p:cNvSpPr>
            <a:spLocks noGrp="1"/>
          </p:cNvSpPr>
          <p:nvPr>
            <p:ph type="subTitle" idx="1"/>
          </p:nvPr>
        </p:nvSpPr>
        <p:spPr>
          <a:xfrm>
            <a:off x="755576" y="1484784"/>
            <a:ext cx="7776864" cy="4536504"/>
          </a:xfrm>
          <a:solidFill>
            <a:srgbClr val="92D050"/>
          </a:solidFill>
        </p:spPr>
        <p:txBody>
          <a:bodyPr>
            <a:normAutofit fontScale="77500" lnSpcReduction="20000"/>
          </a:bodyPr>
          <a:lstStyle/>
          <a:p>
            <a:pPr algn="l"/>
            <a:r>
              <a:rPr lang="en-US" b="1" u="sng" dirty="0">
                <a:solidFill>
                  <a:schemeClr val="tx1"/>
                </a:solidFill>
              </a:rPr>
              <a:t>Lesson 2: Chronological Order</a:t>
            </a:r>
          </a:p>
          <a:p>
            <a:pPr algn="l"/>
            <a:r>
              <a:rPr lang="en-US" b="1" dirty="0"/>
              <a:t>WHAT </a:t>
            </a:r>
            <a:r>
              <a:rPr lang="en-US" dirty="0"/>
              <a:t>does the word </a:t>
            </a:r>
            <a:r>
              <a:rPr lang="en-US" i="1" dirty="0"/>
              <a:t>chronological </a:t>
            </a:r>
            <a:r>
              <a:rPr lang="en-US" dirty="0"/>
              <a:t>mean? It helps to know that the Greek root </a:t>
            </a:r>
            <a:r>
              <a:rPr lang="en-US" i="1" dirty="0" err="1"/>
              <a:t>chron</a:t>
            </a:r>
            <a:r>
              <a:rPr lang="en-US" i="1" dirty="0"/>
              <a:t> </a:t>
            </a:r>
            <a:r>
              <a:rPr lang="en-US" dirty="0"/>
              <a:t>means “time” and </a:t>
            </a:r>
            <a:r>
              <a:rPr lang="en-US" i="1" dirty="0"/>
              <a:t>logical </a:t>
            </a:r>
            <a:r>
              <a:rPr lang="en-US" dirty="0"/>
              <a:t>means “valid or true.” So </a:t>
            </a:r>
            <a:r>
              <a:rPr lang="en-US" i="1" dirty="0"/>
              <a:t>chronological </a:t>
            </a:r>
            <a:r>
              <a:rPr lang="en-US" dirty="0"/>
              <a:t>means </a:t>
            </a:r>
            <a:endParaRPr lang="ar-SA" dirty="0"/>
          </a:p>
          <a:p>
            <a:pPr algn="l"/>
            <a:r>
              <a:rPr lang="en-US" dirty="0"/>
              <a:t>“in true time order” or sequence.</a:t>
            </a:r>
            <a:br>
              <a:rPr lang="en-US" dirty="0"/>
            </a:br>
            <a:endParaRPr lang="en-US" dirty="0"/>
          </a:p>
          <a:p>
            <a:pPr algn="l"/>
            <a:r>
              <a:rPr lang="en-US" dirty="0"/>
              <a:t>We do everything in sequence, one step at a time. First, you wear your clothes, then you wash them, dry them, fold them or hang them up, and put them away. Authors often use words like </a:t>
            </a:r>
            <a:r>
              <a:rPr lang="en-US" i="1" dirty="0"/>
              <a:t>first</a:t>
            </a:r>
            <a:r>
              <a:rPr lang="en-US" dirty="0"/>
              <a:t>, </a:t>
            </a:r>
            <a:r>
              <a:rPr lang="en-US" i="1" dirty="0"/>
              <a:t>second</a:t>
            </a:r>
            <a:r>
              <a:rPr lang="en-US" dirty="0"/>
              <a:t>, </a:t>
            </a:r>
            <a:r>
              <a:rPr lang="en-US" i="1" dirty="0"/>
              <a:t>next</a:t>
            </a:r>
            <a:r>
              <a:rPr lang="en-US" dirty="0"/>
              <a:t>, </a:t>
            </a:r>
            <a:r>
              <a:rPr lang="en-US" i="1" dirty="0"/>
              <a:t>last</a:t>
            </a:r>
            <a:r>
              <a:rPr lang="en-US" dirty="0"/>
              <a:t>, </a:t>
            </a:r>
            <a:r>
              <a:rPr lang="en-US" i="1" dirty="0"/>
              <a:t>before</a:t>
            </a:r>
            <a:r>
              <a:rPr lang="en-US" dirty="0"/>
              <a:t>, </a:t>
            </a:r>
            <a:r>
              <a:rPr lang="en-US" i="1" dirty="0"/>
              <a:t>after</a:t>
            </a:r>
            <a:r>
              <a:rPr lang="en-US" dirty="0"/>
              <a:t>, </a:t>
            </a:r>
            <a:r>
              <a:rPr lang="en-US" i="1" dirty="0"/>
              <a:t>then</a:t>
            </a:r>
            <a:r>
              <a:rPr lang="en-US" dirty="0"/>
              <a:t>, </a:t>
            </a:r>
            <a:r>
              <a:rPr lang="en-US" i="1" dirty="0"/>
              <a:t>now</a:t>
            </a:r>
            <a:r>
              <a:rPr lang="en-US" dirty="0"/>
              <a:t>, </a:t>
            </a:r>
            <a:r>
              <a:rPr lang="en-US" i="1" dirty="0"/>
              <a:t>later</a:t>
            </a:r>
            <a:r>
              <a:rPr lang="en-US" dirty="0"/>
              <a:t>, or </a:t>
            </a:r>
            <a:r>
              <a:rPr lang="en-US" i="1" dirty="0"/>
              <a:t>finally </a:t>
            </a:r>
            <a:r>
              <a:rPr lang="en-US" dirty="0"/>
              <a:t>as signals that the events in a story are being told in sequence </a:t>
            </a:r>
            <a:br>
              <a:rPr lang="en-US" dirty="0"/>
            </a:br>
            <a:endParaRPr lang="ar-EG" dirty="0"/>
          </a:p>
        </p:txBody>
      </p:sp>
    </p:spTree>
    <p:extLst>
      <p:ext uri="{BB962C8B-B14F-4D97-AF65-F5344CB8AC3E}">
        <p14:creationId xmlns:p14="http://schemas.microsoft.com/office/powerpoint/2010/main" val="1912280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a:solidFill>
            <a:srgbClr val="92D050"/>
          </a:solidFill>
        </p:spPr>
        <p:txBody>
          <a:bodyPr>
            <a:normAutofit/>
          </a:bodyPr>
          <a:lstStyle/>
          <a:p>
            <a:pPr algn="l"/>
            <a:r>
              <a:rPr lang="en-US" sz="2800" b="1" dirty="0"/>
              <a:t>Example</a:t>
            </a:r>
            <a:br>
              <a:rPr lang="en-US" sz="2800" b="1" dirty="0"/>
            </a:br>
            <a:r>
              <a:rPr lang="en-US" sz="2800" dirty="0"/>
              <a:t>Before the concert, we were excited because we had awesome front row seats. Then the show began, and for awhile, it was great. But soon I couldn’t even hear the music over the screams of the audience! After the</a:t>
            </a:r>
            <a:br>
              <a:rPr lang="en-US" sz="2800" dirty="0"/>
            </a:br>
            <a:r>
              <a:rPr lang="en-US" sz="2800" dirty="0"/>
              <a:t>concert, when we could hear again, we had pizza and listened to some </a:t>
            </a:r>
            <a:r>
              <a:rPr lang="en-US" sz="2800" i="1" dirty="0"/>
              <a:t>quiet </a:t>
            </a:r>
            <a:r>
              <a:rPr lang="en-US" sz="2800" dirty="0"/>
              <a:t>rock!</a:t>
            </a:r>
            <a:br>
              <a:rPr lang="en-US" sz="2800" dirty="0"/>
            </a:br>
            <a:r>
              <a:rPr lang="en-US" sz="2800" dirty="0">
                <a:solidFill>
                  <a:srgbClr val="FF0000"/>
                </a:solidFill>
              </a:rPr>
              <a:t>But sometimes the author doesn’t use signal words, and readers must figure out the sequence from details in the text. </a:t>
            </a:r>
            <a:br>
              <a:rPr lang="en-US" sz="2800" dirty="0">
                <a:solidFill>
                  <a:srgbClr val="FF0000"/>
                </a:solidFill>
              </a:rPr>
            </a:br>
            <a:endParaRPr lang="ar-EG" sz="2800" dirty="0">
              <a:solidFill>
                <a:srgbClr val="FF0000"/>
              </a:solidFill>
            </a:endParaRPr>
          </a:p>
        </p:txBody>
      </p:sp>
    </p:spTree>
    <p:extLst>
      <p:ext uri="{BB962C8B-B14F-4D97-AF65-F5344CB8AC3E}">
        <p14:creationId xmlns:p14="http://schemas.microsoft.com/office/powerpoint/2010/main" val="925366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435280" cy="5256584"/>
          </a:xfrm>
          <a:solidFill>
            <a:srgbClr val="92D050"/>
          </a:solidFill>
        </p:spPr>
        <p:txBody>
          <a:bodyPr>
            <a:noAutofit/>
          </a:bodyPr>
          <a:lstStyle/>
          <a:p>
            <a:pPr algn="l"/>
            <a:br>
              <a:rPr lang="en-US" sz="2400" b="1" dirty="0"/>
            </a:br>
            <a:r>
              <a:rPr lang="en-US" sz="2400" b="1" dirty="0"/>
              <a:t>Example</a:t>
            </a:r>
            <a:br>
              <a:rPr lang="en-US" sz="2400" b="1" dirty="0"/>
            </a:br>
            <a:r>
              <a:rPr lang="en-US" sz="2400" dirty="0"/>
              <a:t>I’m so glad to be home now, where it’s quiet! Yesterday I went to a concert and it was unbelievable . . . not in a good way. The music and the crowd were so-o-o loud! At the beginning, I thought I was lucky because I got front row seats. Boy was I wrong!</a:t>
            </a:r>
            <a:br>
              <a:rPr lang="en-US" sz="2400" dirty="0"/>
            </a:br>
            <a:r>
              <a:rPr lang="en-US" sz="2400" dirty="0"/>
              <a:t>The sequence of getting front row seats for a concert, suffering through the loudness of music and concertgoers, and coming home are the same, but they aren’t spelled out in step-by-step order. The ability to recognize chronological order can help you understand what you read. A sequence chain can help you organize the events in a selection and help you remember what you read.</a:t>
            </a:r>
            <a:br>
              <a:rPr lang="en-US" sz="2400" dirty="0"/>
            </a:br>
            <a:r>
              <a:rPr lang="en-US" sz="2400" dirty="0">
                <a:solidFill>
                  <a:srgbClr val="FF0000"/>
                </a:solidFill>
              </a:rPr>
              <a:t>get front row seats →go to concert →music and crowd loud →go home to quiet </a:t>
            </a:r>
            <a:br>
              <a:rPr lang="en-US" sz="2400" dirty="0"/>
            </a:br>
            <a:endParaRPr lang="ar-EG" sz="2400" dirty="0"/>
          </a:p>
        </p:txBody>
      </p:sp>
    </p:spTree>
    <p:extLst>
      <p:ext uri="{BB962C8B-B14F-4D97-AF65-F5344CB8AC3E}">
        <p14:creationId xmlns:p14="http://schemas.microsoft.com/office/powerpoint/2010/main" val="272248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404665"/>
            <a:ext cx="7772400" cy="792087"/>
          </a:xfrm>
        </p:spPr>
        <p:txBody>
          <a:bodyPr/>
          <a:lstStyle/>
          <a:p>
            <a:pPr algn="l"/>
            <a:r>
              <a:rPr lang="en-US" dirty="0">
                <a:solidFill>
                  <a:srgbClr val="FF0000"/>
                </a:solidFill>
              </a:rPr>
              <a:t>Lecture 3</a:t>
            </a:r>
            <a:endParaRPr lang="ar-EG" dirty="0">
              <a:solidFill>
                <a:srgbClr val="FF0000"/>
              </a:solidFill>
            </a:endParaRPr>
          </a:p>
        </p:txBody>
      </p:sp>
      <p:sp>
        <p:nvSpPr>
          <p:cNvPr id="4" name="Subtitle 3"/>
          <p:cNvSpPr>
            <a:spLocks noGrp="1"/>
          </p:cNvSpPr>
          <p:nvPr>
            <p:ph type="subTitle" idx="1"/>
          </p:nvPr>
        </p:nvSpPr>
        <p:spPr>
          <a:xfrm>
            <a:off x="539552" y="1268760"/>
            <a:ext cx="7992888" cy="5040560"/>
          </a:xfrm>
          <a:solidFill>
            <a:srgbClr val="FF99FF"/>
          </a:solidFill>
        </p:spPr>
        <p:txBody>
          <a:bodyPr>
            <a:normAutofit fontScale="85000" lnSpcReduction="20000"/>
          </a:bodyPr>
          <a:lstStyle/>
          <a:p>
            <a:pPr algn="l" rtl="0"/>
            <a:r>
              <a:rPr lang="en-US" b="1" u="sng" dirty="0"/>
              <a:t>Lesson 3: Cause and Effect</a:t>
            </a:r>
          </a:p>
          <a:p>
            <a:pPr algn="l" rtl="0"/>
            <a:r>
              <a:rPr lang="en-US" dirty="0"/>
              <a:t>In this lesson, you’ll see that because things happen in sequence, one thing often makes the next happen, and you can sometimes predict what’ll happen next!  Whatever or whoever makes something happen is the cause; what happens is the effect. </a:t>
            </a:r>
          </a:p>
          <a:p>
            <a:pPr algn="l" rtl="0"/>
            <a:r>
              <a:rPr lang="en-US" dirty="0"/>
              <a:t>For example, a singer hits a very high note and a glass shatters. Vibrating sound waves are the </a:t>
            </a:r>
            <a:r>
              <a:rPr lang="en-US" i="1" dirty="0"/>
              <a:t>cause</a:t>
            </a:r>
            <a:r>
              <a:rPr lang="en-US" dirty="0"/>
              <a:t>; broken glass is the </a:t>
            </a:r>
            <a:r>
              <a:rPr lang="en-US" i="1" dirty="0"/>
              <a:t>effect</a:t>
            </a:r>
            <a:r>
              <a:rPr lang="en-US" dirty="0"/>
              <a:t>. As you read, look for clues to what makes things happen. Authors may use words to signal a cause-and-effect text structure. Words like </a:t>
            </a:r>
            <a:r>
              <a:rPr lang="en-US" i="1" dirty="0"/>
              <a:t>because </a:t>
            </a:r>
            <a:r>
              <a:rPr lang="en-US" dirty="0"/>
              <a:t>or </a:t>
            </a:r>
            <a:r>
              <a:rPr lang="en-US" i="1" dirty="0"/>
              <a:t>since </a:t>
            </a:r>
            <a:r>
              <a:rPr lang="en-US" dirty="0"/>
              <a:t>may indicate a cause, and </a:t>
            </a:r>
            <a:r>
              <a:rPr lang="en-US" i="1" dirty="0"/>
              <a:t>so </a:t>
            </a:r>
            <a:r>
              <a:rPr lang="en-US" dirty="0"/>
              <a:t>or </a:t>
            </a:r>
            <a:r>
              <a:rPr lang="en-US" i="1" dirty="0"/>
              <a:t>therefore </a:t>
            </a:r>
            <a:r>
              <a:rPr lang="en-US" dirty="0"/>
              <a:t>indicate an effect. </a:t>
            </a:r>
            <a:br>
              <a:rPr lang="en-US" dirty="0"/>
            </a:br>
            <a:endParaRPr lang="ar-EG" dirty="0"/>
          </a:p>
        </p:txBody>
      </p:sp>
    </p:spTree>
    <p:extLst>
      <p:ext uri="{BB962C8B-B14F-4D97-AF65-F5344CB8AC3E}">
        <p14:creationId xmlns:p14="http://schemas.microsoft.com/office/powerpoint/2010/main" val="247778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30626"/>
          </a:xfrm>
          <a:solidFill>
            <a:srgbClr val="FF99FF"/>
          </a:solidFill>
        </p:spPr>
        <p:txBody>
          <a:bodyPr>
            <a:normAutofit fontScale="90000"/>
          </a:bodyPr>
          <a:lstStyle/>
          <a:p>
            <a:pPr algn="l" rtl="0"/>
            <a:r>
              <a:rPr lang="en-US" sz="2400" b="1" dirty="0"/>
              <a:t>Examples</a:t>
            </a:r>
            <a:br>
              <a:rPr lang="en-US" sz="2400" b="1" dirty="0"/>
            </a:br>
            <a:r>
              <a:rPr lang="en-US" sz="2400" dirty="0">
                <a:solidFill>
                  <a:srgbClr val="FF0000"/>
                </a:solidFill>
              </a:rPr>
              <a:t>I missed the bus </a:t>
            </a:r>
            <a:r>
              <a:rPr lang="en-US" sz="2400" i="1" dirty="0">
                <a:solidFill>
                  <a:srgbClr val="FF0000"/>
                </a:solidFill>
              </a:rPr>
              <a:t>because </a:t>
            </a:r>
            <a:r>
              <a:rPr lang="en-US" sz="2400" dirty="0">
                <a:solidFill>
                  <a:srgbClr val="FF0000"/>
                </a:solidFill>
              </a:rPr>
              <a:t>I overslept.</a:t>
            </a:r>
            <a:br>
              <a:rPr lang="en-US" sz="2400" dirty="0">
                <a:solidFill>
                  <a:srgbClr val="FF0000"/>
                </a:solidFill>
              </a:rPr>
            </a:br>
            <a:r>
              <a:rPr lang="en-US" sz="2400" dirty="0">
                <a:solidFill>
                  <a:srgbClr val="FF0000"/>
                </a:solidFill>
              </a:rPr>
              <a:t>I overslept, </a:t>
            </a:r>
            <a:r>
              <a:rPr lang="en-US" sz="2400" i="1" dirty="0">
                <a:solidFill>
                  <a:srgbClr val="FF0000"/>
                </a:solidFill>
              </a:rPr>
              <a:t>so </a:t>
            </a:r>
            <a:r>
              <a:rPr lang="en-US" sz="2400" dirty="0">
                <a:solidFill>
                  <a:srgbClr val="FF0000"/>
                </a:solidFill>
              </a:rPr>
              <a:t>I missed the bus.</a:t>
            </a:r>
            <a:br>
              <a:rPr lang="en-US" sz="2400" dirty="0">
                <a:solidFill>
                  <a:srgbClr val="FF0000"/>
                </a:solidFill>
              </a:rPr>
            </a:br>
            <a:r>
              <a:rPr lang="en-US" sz="2400" dirty="0"/>
              <a:t>In the examples above, the signal words point out that oversleeping was the</a:t>
            </a:r>
            <a:br>
              <a:rPr lang="en-US" sz="2400" dirty="0"/>
            </a:br>
            <a:r>
              <a:rPr lang="en-US" sz="2400" dirty="0"/>
              <a:t>cause and missing the bus was the effect. But sometimes there are no signal</a:t>
            </a:r>
            <a:br>
              <a:rPr lang="en-US" sz="2400" dirty="0"/>
            </a:br>
            <a:r>
              <a:rPr lang="en-US" sz="2400" dirty="0"/>
              <a:t>words. Readers must figure out the cause-and-effect relationship from the text. </a:t>
            </a:r>
            <a:br>
              <a:rPr lang="en-US" sz="2400" dirty="0"/>
            </a:br>
            <a:r>
              <a:rPr lang="en-US" sz="2400" b="1" dirty="0"/>
              <a:t>Example</a:t>
            </a:r>
            <a:br>
              <a:rPr lang="en-US" sz="2400" b="1" dirty="0"/>
            </a:br>
            <a:r>
              <a:rPr lang="en-US" sz="2400" dirty="0"/>
              <a:t>A car drove through a huge puddle and splashed water all over me!</a:t>
            </a:r>
            <a:br>
              <a:rPr lang="en-US" sz="2400" dirty="0"/>
            </a:br>
            <a:r>
              <a:rPr lang="en-US" sz="2400" dirty="0"/>
              <a:t>In this example, tires splashing water are the cause; a wet person is the effect.</a:t>
            </a:r>
            <a:br>
              <a:rPr lang="en-US" sz="2400" dirty="0"/>
            </a:br>
            <a:r>
              <a:rPr lang="en-US" sz="2400" dirty="0">
                <a:solidFill>
                  <a:srgbClr val="FF0000"/>
                </a:solidFill>
              </a:rPr>
              <a:t>A cause may have more than one effect and an effect more than one cause. </a:t>
            </a:r>
            <a:br>
              <a:rPr lang="en-US" sz="2400" dirty="0"/>
            </a:br>
            <a:br>
              <a:rPr lang="en-US" sz="2400" dirty="0"/>
            </a:br>
            <a:endParaRPr lang="ar-EG" sz="2400" dirty="0"/>
          </a:p>
        </p:txBody>
      </p:sp>
    </p:spTree>
    <p:extLst>
      <p:ext uri="{BB962C8B-B14F-4D97-AF65-F5344CB8AC3E}">
        <p14:creationId xmlns:p14="http://schemas.microsoft.com/office/powerpoint/2010/main" val="1970783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576063"/>
          </a:xfrm>
        </p:spPr>
        <p:txBody>
          <a:bodyPr>
            <a:normAutofit fontScale="90000"/>
          </a:bodyPr>
          <a:lstStyle/>
          <a:p>
            <a:pPr algn="l"/>
            <a:r>
              <a:rPr lang="en-US" dirty="0">
                <a:solidFill>
                  <a:srgbClr val="FF0000"/>
                </a:solidFill>
              </a:rPr>
              <a:t>Lecture Four</a:t>
            </a:r>
            <a:endParaRPr lang="ar-EG" dirty="0">
              <a:solidFill>
                <a:srgbClr val="FF0000"/>
              </a:solidFill>
            </a:endParaRPr>
          </a:p>
        </p:txBody>
      </p:sp>
      <p:sp>
        <p:nvSpPr>
          <p:cNvPr id="3" name="Subtitle 2"/>
          <p:cNvSpPr>
            <a:spLocks noGrp="1"/>
          </p:cNvSpPr>
          <p:nvPr>
            <p:ph type="subTitle" idx="1"/>
          </p:nvPr>
        </p:nvSpPr>
        <p:spPr>
          <a:xfrm>
            <a:off x="683568" y="1268760"/>
            <a:ext cx="8064896" cy="4680520"/>
          </a:xfrm>
          <a:solidFill>
            <a:srgbClr val="00FFFF"/>
          </a:solidFill>
        </p:spPr>
        <p:txBody>
          <a:bodyPr>
            <a:normAutofit fontScale="70000" lnSpcReduction="20000"/>
          </a:bodyPr>
          <a:lstStyle/>
          <a:p>
            <a:pPr algn="l"/>
            <a:r>
              <a:rPr lang="en-US" b="1" u="sng" dirty="0">
                <a:solidFill>
                  <a:schemeClr val="tx1"/>
                </a:solidFill>
              </a:rPr>
              <a:t>Lesson 4: Compare and Contrast</a:t>
            </a:r>
          </a:p>
          <a:p>
            <a:pPr algn="l"/>
            <a:r>
              <a:rPr lang="en-US" dirty="0"/>
              <a:t>In this lesson, you’ll discover that authors often describe how things are alike or different. </a:t>
            </a:r>
            <a:br>
              <a:rPr lang="en-US" dirty="0"/>
            </a:br>
            <a:r>
              <a:rPr lang="en-US" b="1" dirty="0"/>
              <a:t>SOME AUTHORS USE </a:t>
            </a:r>
            <a:r>
              <a:rPr lang="en-US" dirty="0"/>
              <a:t>a compare-and-contrast text structure to organize ideas. To compare, they tell how things are alike; to contrast, they tell how things are different. Words like </a:t>
            </a:r>
            <a:r>
              <a:rPr lang="en-US" i="1" dirty="0"/>
              <a:t>same</a:t>
            </a:r>
            <a:r>
              <a:rPr lang="en-US" dirty="0"/>
              <a:t>, </a:t>
            </a:r>
            <a:r>
              <a:rPr lang="en-US" i="1" dirty="0"/>
              <a:t>different</a:t>
            </a:r>
            <a:r>
              <a:rPr lang="en-US" dirty="0"/>
              <a:t>, </a:t>
            </a:r>
            <a:r>
              <a:rPr lang="en-US" i="1" dirty="0"/>
              <a:t>some</a:t>
            </a:r>
            <a:r>
              <a:rPr lang="en-US" dirty="0"/>
              <a:t>, </a:t>
            </a:r>
            <a:r>
              <a:rPr lang="en-US" i="1" dirty="0"/>
              <a:t>all</a:t>
            </a:r>
            <a:r>
              <a:rPr lang="en-US" dirty="0"/>
              <a:t>, </a:t>
            </a:r>
            <a:r>
              <a:rPr lang="en-US" i="1" dirty="0"/>
              <a:t>every</a:t>
            </a:r>
            <a:r>
              <a:rPr lang="en-US" dirty="0"/>
              <a:t>, </a:t>
            </a:r>
            <a:r>
              <a:rPr lang="en-US" i="1" dirty="0"/>
              <a:t>also</a:t>
            </a:r>
            <a:r>
              <a:rPr lang="en-US" dirty="0"/>
              <a:t>, </a:t>
            </a:r>
            <a:r>
              <a:rPr lang="en-US" i="1" dirty="0"/>
              <a:t>but</a:t>
            </a:r>
            <a:r>
              <a:rPr lang="en-US" dirty="0"/>
              <a:t>, </a:t>
            </a:r>
            <a:r>
              <a:rPr lang="en-US" i="1" dirty="0"/>
              <a:t>both</a:t>
            </a:r>
            <a:r>
              <a:rPr lang="en-US" dirty="0"/>
              <a:t>, or </a:t>
            </a:r>
            <a:r>
              <a:rPr lang="en-US" i="1" dirty="0"/>
              <a:t>many </a:t>
            </a:r>
            <a:r>
              <a:rPr lang="en-US" dirty="0"/>
              <a:t>signal to readers that the author is </a:t>
            </a:r>
            <a:endParaRPr lang="ar-SA" dirty="0"/>
          </a:p>
          <a:p>
            <a:pPr algn="l"/>
            <a:r>
              <a:rPr lang="en-US" dirty="0"/>
              <a:t>using a compare-and-contrast structure.</a:t>
            </a:r>
            <a:br>
              <a:rPr lang="en-US" dirty="0"/>
            </a:br>
            <a:endParaRPr lang="en-US" dirty="0"/>
          </a:p>
          <a:p>
            <a:pPr algn="l"/>
            <a:r>
              <a:rPr lang="en-US" i="1" dirty="0">
                <a:solidFill>
                  <a:srgbClr val="FF0000"/>
                </a:solidFill>
              </a:rPr>
              <a:t>Compare</a:t>
            </a:r>
            <a:r>
              <a:rPr lang="en-US" dirty="0">
                <a:solidFill>
                  <a:srgbClr val="FF0000"/>
                </a:solidFill>
              </a:rPr>
              <a:t>: </a:t>
            </a:r>
            <a:r>
              <a:rPr lang="en-US" i="1" dirty="0">
                <a:solidFill>
                  <a:srgbClr val="FF0000"/>
                </a:solidFill>
              </a:rPr>
              <a:t>Every </a:t>
            </a:r>
            <a:r>
              <a:rPr lang="en-US" dirty="0">
                <a:solidFill>
                  <a:srgbClr val="FF0000"/>
                </a:solidFill>
              </a:rPr>
              <a:t>student in the school wore the </a:t>
            </a:r>
            <a:r>
              <a:rPr lang="en-US" i="1" dirty="0">
                <a:solidFill>
                  <a:srgbClr val="FF0000"/>
                </a:solidFill>
              </a:rPr>
              <a:t>same </a:t>
            </a:r>
            <a:r>
              <a:rPr lang="en-US" dirty="0">
                <a:solidFill>
                  <a:srgbClr val="FF0000"/>
                </a:solidFill>
              </a:rPr>
              <a:t>blue uniform.</a:t>
            </a:r>
            <a:br>
              <a:rPr lang="en-US" dirty="0">
                <a:solidFill>
                  <a:srgbClr val="FF0000"/>
                </a:solidFill>
              </a:rPr>
            </a:br>
            <a:endParaRPr lang="ar-SA" dirty="0">
              <a:solidFill>
                <a:srgbClr val="FF0000"/>
              </a:solidFill>
            </a:endParaRPr>
          </a:p>
          <a:p>
            <a:pPr algn="l"/>
            <a:r>
              <a:rPr lang="en-US" i="1" dirty="0">
                <a:solidFill>
                  <a:srgbClr val="FF0000"/>
                </a:solidFill>
              </a:rPr>
              <a:t>Contrast</a:t>
            </a:r>
            <a:r>
              <a:rPr lang="en-US" dirty="0">
                <a:solidFill>
                  <a:srgbClr val="FF0000"/>
                </a:solidFill>
              </a:rPr>
              <a:t>: They may have to wear uniforms, </a:t>
            </a:r>
            <a:r>
              <a:rPr lang="en-US" i="1" dirty="0">
                <a:solidFill>
                  <a:srgbClr val="FF0000"/>
                </a:solidFill>
              </a:rPr>
              <a:t>but </a:t>
            </a:r>
            <a:r>
              <a:rPr lang="en-US" dirty="0">
                <a:solidFill>
                  <a:srgbClr val="FF0000"/>
                </a:solidFill>
              </a:rPr>
              <a:t>we don’t</a:t>
            </a:r>
            <a:r>
              <a:rPr lang="en-US" dirty="0"/>
              <a:t>!</a:t>
            </a:r>
            <a:br>
              <a:rPr lang="en-US" dirty="0"/>
            </a:br>
            <a:r>
              <a:rPr lang="en-US" dirty="0"/>
              <a:t>Authors don’t always use signal words. Then, readers must figure out</a:t>
            </a:r>
            <a:br>
              <a:rPr lang="en-US" dirty="0"/>
            </a:br>
            <a:r>
              <a:rPr lang="en-US" dirty="0"/>
              <a:t>what’s being compared or contrasted. </a:t>
            </a:r>
            <a:br>
              <a:rPr lang="en-US" dirty="0"/>
            </a:br>
            <a:r>
              <a:rPr lang="en-US" dirty="0"/>
              <a:t> </a:t>
            </a:r>
            <a:endParaRPr lang="ar-EG" dirty="0"/>
          </a:p>
        </p:txBody>
      </p:sp>
    </p:spTree>
    <p:extLst>
      <p:ext uri="{BB962C8B-B14F-4D97-AF65-F5344CB8AC3E}">
        <p14:creationId xmlns:p14="http://schemas.microsoft.com/office/powerpoint/2010/main" val="3292068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273</Words>
  <Application>Microsoft Office PowerPoint</Application>
  <PresentationFormat>عرض على الشاشة (4:3)</PresentationFormat>
  <Paragraphs>31</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Office Theme</vt:lpstr>
      <vt:lpstr>Banha University Faculty of Arts  English Department</vt:lpstr>
      <vt:lpstr>Lecture one </vt:lpstr>
      <vt:lpstr>Example Grass is one of Earth’s most useful plants. Most people think of it as the stuff that grows in the yard and needs to be mowed, but there are thousands of different kinds. Wheat, rice, and other grains are grasses that help people and animals exist!  Clarification  The main idea is stated: Grass is a useful plant. But sometimes you have to find the main idea yourself. To do that, use information from the text to figure it out.  </vt:lpstr>
      <vt:lpstr>Lecture 2</vt:lpstr>
      <vt:lpstr>Example Before the concert, we were excited because we had awesome front row seats. Then the show began, and for awhile, it was great. But soon I couldn’t even hear the music over the screams of the audience! After the concert, when we could hear again, we had pizza and listened to some quiet rock! But sometimes the author doesn’t use signal words, and readers must figure out the sequence from details in the text.  </vt:lpstr>
      <vt:lpstr> Example I’m so glad to be home now, where it’s quiet! Yesterday I went to a concert and it was unbelievable . . . not in a good way. The music and the crowd were so-o-o loud! At the beginning, I thought I was lucky because I got front row seats. Boy was I wrong! The sequence of getting front row seats for a concert, suffering through the loudness of music and concertgoers, and coming home are the same, but they aren’t spelled out in step-by-step order. The ability to recognize chronological order can help you understand what you read. A sequence chain can help you organize the events in a selection and help you remember what you read. get front row seats →go to concert →music and crowd loud →go home to quiet  </vt:lpstr>
      <vt:lpstr>Lecture 3</vt:lpstr>
      <vt:lpstr>Examples I missed the bus because I overslept. I overslept, so I missed the bus. In the examples above, the signal words point out that oversleeping was the cause and missing the bus was the effect. But sometimes there are no signal words. Readers must figure out the cause-and-effect relationship from the text.  Example A car drove through a huge puddle and splashed water all over me! In this example, tires splashing water are the cause; a wet person is the effect. A cause may have more than one effect and an effect more than one cause.   </vt:lpstr>
      <vt:lpstr>Lecture Four</vt:lpstr>
      <vt:lpstr> Example The DJ played classic rock and everyone agreed the music was cool . . . or as some put it, “fierce!” How could I tell my new friends that I preferred country-western?  Many times things can be alike in one or more ways but still be different. In the preceding example, rock and country-western are alike because both are kinds of music, but they are different in style and rhythm. A Venn diagram can help you keep track of likenesses and differences as you read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Banha University Faculty of Arts  English Department</dc:title>
  <dc:creator>Rodey</dc:creator>
  <cp:lastModifiedBy>مستخدم غير معروف</cp:lastModifiedBy>
  <cp:revision>13</cp:revision>
  <dcterms:created xsi:type="dcterms:W3CDTF">2020-11-01T06:29:19Z</dcterms:created>
  <dcterms:modified xsi:type="dcterms:W3CDTF">2021-01-06T21:00:23Z</dcterms:modified>
</cp:coreProperties>
</file>